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0" r:id="rId1"/>
  </p:sldMasterIdLst>
  <p:notesMasterIdLst>
    <p:notesMasterId r:id="rId24"/>
  </p:notesMasterIdLst>
  <p:sldIdLst>
    <p:sldId id="258" r:id="rId2"/>
    <p:sldId id="261" r:id="rId3"/>
    <p:sldId id="291" r:id="rId4"/>
    <p:sldId id="263" r:id="rId5"/>
    <p:sldId id="290" r:id="rId6"/>
    <p:sldId id="292" r:id="rId7"/>
    <p:sldId id="295" r:id="rId8"/>
    <p:sldId id="294" r:id="rId9"/>
    <p:sldId id="296" r:id="rId10"/>
    <p:sldId id="299" r:id="rId11"/>
    <p:sldId id="310" r:id="rId12"/>
    <p:sldId id="308" r:id="rId13"/>
    <p:sldId id="307" r:id="rId14"/>
    <p:sldId id="311" r:id="rId15"/>
    <p:sldId id="297" r:id="rId16"/>
    <p:sldId id="300" r:id="rId17"/>
    <p:sldId id="257" r:id="rId18"/>
    <p:sldId id="306" r:id="rId19"/>
    <p:sldId id="309" r:id="rId20"/>
    <p:sldId id="312" r:id="rId21"/>
    <p:sldId id="260" r:id="rId22"/>
    <p:sldId id="305" r:id="rId23"/>
  </p:sldIdLst>
  <p:sldSz cx="12192000" cy="6858000"/>
  <p:notesSz cx="6858000" cy="9144000"/>
  <p:embeddedFontLst>
    <p:embeddedFont>
      <p:font typeface="Avenir" panose="02000503020000020003" pitchFamily="2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Tw Cen MT" panose="020B0602020104020603" pitchFamily="34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836583-8139-4461-9F97-BCD5E149DB48}">
  <a:tblStyle styleId="{F3836583-8139-4461-9F97-BCD5E149DB4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29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5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2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885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44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19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660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144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026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998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252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01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回到我們一開始所說狄更斯在雙城記中的語錄，他跟網路管理有什麼關聯呢？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我覺得現在網路管理，就像在這個語錄中形容的一個非常快速改變、世代交接的階段，有一些混亂、但也有很多的機會，關聯就是在我犯過</a:t>
            </a:r>
            <a:r>
              <a:rPr lang="zh-CN" altLang="en-US"/>
              <a:t>ㄧ</a:t>
            </a:r>
            <a:r>
              <a:rPr lang="zh-TW" altLang="en-US"/>
              <a:t>些錯和走了一些冤妄路後我覺得 </a:t>
            </a:r>
            <a:r>
              <a:rPr lang="en-US" altLang="zh-CN"/>
              <a:t>Python </a:t>
            </a:r>
            <a:r>
              <a:rPr lang="zh-TW" altLang="en-US"/>
              <a:t>是一個適合突破現狀，集合各方人馬的工具。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456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74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43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32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71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629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157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70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903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258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502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68752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249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818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663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75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4969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title"/>
          </p:nvPr>
        </p:nvSpPr>
        <p:spPr>
          <a:xfrm>
            <a:off x="838200" y="2766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7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ubtitle">
  <p:cSld name="Title with 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title"/>
          </p:nvPr>
        </p:nvSpPr>
        <p:spPr>
          <a:xfrm>
            <a:off x="1446276" y="2650600"/>
            <a:ext cx="9299448" cy="84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ource Sans Pro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body" idx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044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647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 of Text without Title">
  <p:cSld name="Line of Text without 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011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2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50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Short">
  <p:cSld name="Bullets Shor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body" idx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5085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  <a:defRPr sz="2800" b="0" i="0" u="none" strike="noStrike" cap="none">
                <a:solidFill>
                  <a:srgbClr val="31323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19100" algn="l" rtl="0">
              <a:lnSpc>
                <a:spcPct val="112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7350" algn="l" rtl="0">
              <a:lnSpc>
                <a:spcPct val="112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71475" algn="l" rtl="0">
              <a:lnSpc>
                <a:spcPct val="112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71475" algn="l" rtl="0">
              <a:lnSpc>
                <a:spcPct val="112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149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with Sentences">
  <p:cSld name="Bullets with Sentenc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5085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  <a:defRPr sz="2800" b="0" i="0" u="none" strike="noStrike" cap="none">
                <a:solidFill>
                  <a:srgbClr val="31323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12000"/>
              </a:lnSpc>
              <a:spcBef>
                <a:spcPts val="2800"/>
              </a:spcBef>
              <a:spcAft>
                <a:spcPts val="0"/>
              </a:spcAft>
              <a:buClr>
                <a:srgbClr val="40414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0414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431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977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140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765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04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732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053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98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40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1" r:id="rId20"/>
    <p:sldLayoutId id="2147483842" r:id="rId21"/>
    <p:sldLayoutId id="2147483843" r:id="rId22"/>
    <p:sldLayoutId id="2147483844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en/us/td/docs/ios-xml/ios/prog/configuration/166/b_166_programmability_cg/eem_python_modul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jetbrains.com/lp/python-developers-survey-2019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ericchou1/pycontw2020-network-automation-with-python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long.com.tw/products/9789864345021?list_name=b-r30-zh_tw" TargetMode="External"/><Relationship Id="rId3" Type="http://schemas.openxmlformats.org/officeDocument/2006/relationships/hyperlink" Target="https://developer.cisco.com/" TargetMode="External"/><Relationship Id="rId7" Type="http://schemas.openxmlformats.org/officeDocument/2006/relationships/hyperlink" Target="http://www.yang-central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s.ansible.com/ansible/latest/network/index.html" TargetMode="External"/><Relationship Id="rId5" Type="http://schemas.openxmlformats.org/officeDocument/2006/relationships/hyperlink" Target="https://www.arista.com/en/products/network-data-center-automation" TargetMode="External"/><Relationship Id="rId4" Type="http://schemas.openxmlformats.org/officeDocument/2006/relationships/hyperlink" Target="https://www.juniper.net/us/en/solutions/automation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houeric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gswitch.com/sites/default/files/presentations/murraydouglasstartuphotseatpanel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ource Sans Pro"/>
              <a:buNone/>
            </a:pPr>
            <a:r>
              <a:rPr lang="en-US"/>
              <a:t>Network Automation with python</a:t>
            </a:r>
            <a:endParaRPr lang="en-US" dirty="0"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1"/>
          </p:nvPr>
        </p:nvSpPr>
        <p:spPr>
          <a:xfrm>
            <a:off x="1446276" y="4233351"/>
            <a:ext cx="9299448" cy="88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r>
              <a:rPr lang="en-US" dirty="0"/>
              <a:t>By Eric Chou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r>
              <a:rPr lang="en-US" dirty="0" err="1"/>
              <a:t>PyCon</a:t>
            </a:r>
            <a:r>
              <a:rPr lang="en-US" dirty="0"/>
              <a:t> TW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5;p55">
            <a:extLst>
              <a:ext uri="{FF2B5EF4-FFF2-40B4-BE49-F238E27FC236}">
                <a16:creationId xmlns:a16="http://schemas.microsoft.com/office/drawing/2014/main" id="{094A4D85-A171-8241-B769-B1E5AC79C7E8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4459286" cy="1478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lt1"/>
              </a:buClr>
              <a:buSzPts val="4500"/>
              <a:buFontTx/>
            </a:pPr>
            <a:r>
              <a:rPr lang="en-US" sz="3200"/>
              <a:t>NX-API Example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4DDA9-2C7F-EA4D-947B-8668BBF1955B}"/>
              </a:ext>
            </a:extLst>
          </p:cNvPr>
          <p:cNvSpPr/>
          <p:nvPr/>
        </p:nvSpPr>
        <p:spPr>
          <a:xfrm>
            <a:off x="4286490" y="411780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#!/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/bin/env python3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 requests</a:t>
            </a:r>
          </a:p>
          <a:p>
            <a:r>
              <a:rPr lang="en-US" dirty="0">
                <a:solidFill>
                  <a:schemeClr val="tx1"/>
                </a:solidFill>
              </a:rPr>
              <a:t>import json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='http://172.16.30.53/ins'</a:t>
            </a:r>
          </a:p>
          <a:p>
            <a:r>
              <a:rPr lang="en-US" dirty="0" err="1">
                <a:solidFill>
                  <a:schemeClr val="tx1"/>
                </a:solidFill>
              </a:rPr>
              <a:t>switchuser</a:t>
            </a:r>
            <a:r>
              <a:rPr lang="en-US" dirty="0">
                <a:solidFill>
                  <a:schemeClr val="tx1"/>
                </a:solidFill>
              </a:rPr>
              <a:t>='cisco'</a:t>
            </a:r>
          </a:p>
          <a:p>
            <a:r>
              <a:rPr lang="en-US" dirty="0" err="1">
                <a:solidFill>
                  <a:schemeClr val="tx1"/>
                </a:solidFill>
              </a:rPr>
              <a:t>switchpassword</a:t>
            </a:r>
            <a:r>
              <a:rPr lang="en-US" dirty="0">
                <a:solidFill>
                  <a:schemeClr val="tx1"/>
                </a:solidFill>
              </a:rPr>
              <a:t>='cisco'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myheaders</a:t>
            </a:r>
            <a:r>
              <a:rPr lang="en-US" dirty="0">
                <a:solidFill>
                  <a:schemeClr val="tx1"/>
                </a:solidFill>
              </a:rPr>
              <a:t>={'</a:t>
            </a:r>
            <a:r>
              <a:rPr lang="en-US" dirty="0" err="1">
                <a:solidFill>
                  <a:schemeClr val="tx1"/>
                </a:solidFill>
              </a:rPr>
              <a:t>content-type':'application</a:t>
            </a:r>
            <a:r>
              <a:rPr lang="en-US" dirty="0">
                <a:solidFill>
                  <a:schemeClr val="tx1"/>
                </a:solidFill>
              </a:rPr>
              <a:t>/json-</a:t>
            </a:r>
            <a:r>
              <a:rPr lang="en-US" dirty="0" err="1">
                <a:solidFill>
                  <a:schemeClr val="tx1"/>
                </a:solidFill>
              </a:rPr>
              <a:t>rpc</a:t>
            </a:r>
            <a:r>
              <a:rPr lang="en-US" dirty="0">
                <a:solidFill>
                  <a:schemeClr val="tx1"/>
                </a:solidFill>
              </a:rPr>
              <a:t>'}</a:t>
            </a:r>
          </a:p>
          <a:p>
            <a:r>
              <a:rPr lang="en-US" dirty="0">
                <a:solidFill>
                  <a:schemeClr val="tx1"/>
                </a:solidFill>
              </a:rPr>
              <a:t>payload=[</a:t>
            </a:r>
          </a:p>
          <a:p>
            <a:r>
              <a:rPr lang="en-US" dirty="0">
                <a:solidFill>
                  <a:schemeClr val="tx1"/>
                </a:solidFill>
              </a:rPr>
              <a:t>  {</a:t>
            </a:r>
          </a:p>
          <a:p>
            <a:r>
              <a:rPr lang="en-US" dirty="0">
                <a:solidFill>
                  <a:schemeClr val="tx1"/>
                </a:solidFill>
              </a:rPr>
              <a:t>    "</a:t>
            </a:r>
            <a:r>
              <a:rPr lang="en-US" dirty="0" err="1">
                <a:solidFill>
                  <a:schemeClr val="tx1"/>
                </a:solidFill>
              </a:rPr>
              <a:t>jsonrpc</a:t>
            </a:r>
            <a:r>
              <a:rPr lang="en-US" dirty="0">
                <a:solidFill>
                  <a:schemeClr val="tx1"/>
                </a:solidFill>
              </a:rPr>
              <a:t>": "2.0",</a:t>
            </a:r>
          </a:p>
          <a:p>
            <a:r>
              <a:rPr lang="en-US" dirty="0">
                <a:solidFill>
                  <a:schemeClr val="tx1"/>
                </a:solidFill>
              </a:rPr>
              <a:t>    "method": "cli",</a:t>
            </a:r>
          </a:p>
          <a:p>
            <a:r>
              <a:rPr lang="en-US" dirty="0">
                <a:solidFill>
                  <a:schemeClr val="tx1"/>
                </a:solidFill>
              </a:rPr>
              <a:t>    "params": {</a:t>
            </a:r>
          </a:p>
          <a:p>
            <a:r>
              <a:rPr lang="en-US" dirty="0">
                <a:solidFill>
                  <a:schemeClr val="tx1"/>
                </a:solidFill>
              </a:rPr>
              <a:t>      "</a:t>
            </a:r>
            <a:r>
              <a:rPr lang="en-US" dirty="0" err="1">
                <a:solidFill>
                  <a:schemeClr val="tx1"/>
                </a:solidFill>
              </a:rPr>
              <a:t>cmd</a:t>
            </a:r>
            <a:r>
              <a:rPr lang="en-US" dirty="0">
                <a:solidFill>
                  <a:schemeClr val="tx1"/>
                </a:solidFill>
              </a:rPr>
              <a:t>": "show version",</a:t>
            </a:r>
          </a:p>
          <a:p>
            <a:r>
              <a:rPr lang="en-US" dirty="0">
                <a:solidFill>
                  <a:schemeClr val="tx1"/>
                </a:solidFill>
              </a:rPr>
              <a:t>      "version": 1.2</a:t>
            </a:r>
          </a:p>
          <a:p>
            <a:r>
              <a:rPr lang="en-US" dirty="0">
                <a:solidFill>
                  <a:schemeClr val="tx1"/>
                </a:solidFill>
              </a:rPr>
              <a:t>    },</a:t>
            </a:r>
          </a:p>
          <a:p>
            <a:r>
              <a:rPr lang="en-US" dirty="0">
                <a:solidFill>
                  <a:schemeClr val="tx1"/>
                </a:solidFill>
              </a:rPr>
              <a:t>    "id": 1</a:t>
            </a:r>
          </a:p>
          <a:p>
            <a:r>
              <a:rPr lang="en-US" dirty="0">
                <a:solidFill>
                  <a:schemeClr val="tx1"/>
                </a:solidFill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r>
              <a:rPr lang="en-US" dirty="0">
                <a:solidFill>
                  <a:schemeClr val="tx1"/>
                </a:solidFill>
              </a:rPr>
              <a:t>response = </a:t>
            </a:r>
            <a:r>
              <a:rPr lang="en-US" dirty="0" err="1">
                <a:solidFill>
                  <a:schemeClr val="tx1"/>
                </a:solidFill>
              </a:rPr>
              <a:t>requests.post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url,data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json.dumps</a:t>
            </a:r>
            <a:r>
              <a:rPr lang="en-US" dirty="0">
                <a:solidFill>
                  <a:schemeClr val="tx1"/>
                </a:solidFill>
              </a:rPr>
              <a:t>(payload), headers=</a:t>
            </a:r>
            <a:r>
              <a:rPr lang="en-US" dirty="0" err="1">
                <a:solidFill>
                  <a:schemeClr val="tx1"/>
                </a:solidFill>
              </a:rPr>
              <a:t>myheaders,auth</a:t>
            </a:r>
            <a:r>
              <a:rPr lang="en-US" dirty="0">
                <a:solidFill>
                  <a:schemeClr val="tx1"/>
                </a:solidFill>
              </a:rPr>
              <a:t>=(</a:t>
            </a:r>
            <a:r>
              <a:rPr lang="en-US" dirty="0" err="1">
                <a:solidFill>
                  <a:schemeClr val="tx1"/>
                </a:solidFill>
              </a:rPr>
              <a:t>switchuser,switchpassword</a:t>
            </a:r>
            <a:r>
              <a:rPr lang="en-US" dirty="0">
                <a:solidFill>
                  <a:schemeClr val="tx1"/>
                </a:solidFill>
              </a:rPr>
              <a:t>)).json()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print(response['result']['body'])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6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5;p55">
            <a:extLst>
              <a:ext uri="{FF2B5EF4-FFF2-40B4-BE49-F238E27FC236}">
                <a16:creationId xmlns:a16="http://schemas.microsoft.com/office/drawing/2014/main" id="{094A4D85-A171-8241-B769-B1E5AC79C7E8}"/>
              </a:ext>
            </a:extLst>
          </p:cNvPr>
          <p:cNvSpPr txBox="1">
            <a:spLocks/>
          </p:cNvSpPr>
          <p:nvPr/>
        </p:nvSpPr>
        <p:spPr>
          <a:xfrm>
            <a:off x="1113239" y="2250548"/>
            <a:ext cx="9264228" cy="1478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lt1"/>
              </a:buClr>
              <a:buSzPts val="4500"/>
              <a:buFontTx/>
            </a:pPr>
            <a:r>
              <a:rPr lang="en-US" sz="3200" dirty="0"/>
              <a:t>Onboard </a:t>
            </a:r>
          </a:p>
          <a:p>
            <a:pPr>
              <a:buClr>
                <a:schemeClr val="lt1"/>
              </a:buClr>
              <a:buSzPts val="4500"/>
              <a:buFontTx/>
            </a:pPr>
            <a:r>
              <a:rPr lang="en-US" sz="3200" dirty="0"/>
              <a:t>Python </a:t>
            </a:r>
          </a:p>
          <a:p>
            <a:pPr>
              <a:buClr>
                <a:schemeClr val="lt1"/>
              </a:buClr>
              <a:buSzPts val="4500"/>
              <a:buFontTx/>
            </a:pPr>
            <a:r>
              <a:rPr lang="en-US" sz="3200" dirty="0"/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AAC5C-81F7-1B43-95DD-2A09FD0A5F50}"/>
              </a:ext>
            </a:extLst>
          </p:cNvPr>
          <p:cNvSpPr txBox="1"/>
          <p:nvPr/>
        </p:nvSpPr>
        <p:spPr>
          <a:xfrm>
            <a:off x="616775" y="6285083"/>
            <a:ext cx="10958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Soiurce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https://www.cisco.com/c/en/us/td/docs/ios-xml/ios/prog/configuration/166/b_166_programmability_cg/eem_python_module.html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2FB5A-6E9B-F24A-BD09-645983E4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623" y="265140"/>
            <a:ext cx="7977601" cy="58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0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088897" y="615174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</a:pPr>
            <a:r>
              <a:rPr lang="en-US" dirty="0"/>
              <a:t>Controller-based management</a:t>
            </a:r>
            <a:endParaRPr dirty="0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088897" y="1722255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Cisco: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ACI, NSO, SD-WAN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(Viptela)</a:t>
            </a:r>
            <a:r>
              <a:rPr lang="en-US" dirty="0">
                <a:solidFill>
                  <a:schemeClr val="tx1"/>
                </a:solidFill>
              </a:rPr>
              <a:t>, Meraki (cloud-based controller)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VMWare (</a:t>
            </a:r>
            <a:r>
              <a:rPr lang="en-US" dirty="0" err="1">
                <a:solidFill>
                  <a:schemeClr val="tx1"/>
                </a:solidFill>
              </a:rPr>
              <a:t>Nicera</a:t>
            </a:r>
            <a:r>
              <a:rPr lang="en-US" dirty="0">
                <a:solidFill>
                  <a:schemeClr val="tx1"/>
                </a:solidFill>
              </a:rPr>
              <a:t>): 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NSX (CCP for NSX-T Data Centers)</a:t>
            </a:r>
          </a:p>
          <a:p>
            <a:pPr marL="292698" indent="-292698"/>
            <a:r>
              <a:rPr lang="en-US" dirty="0">
                <a:solidFill>
                  <a:schemeClr val="tx1"/>
                </a:solidFill>
              </a:rPr>
              <a:t>Big Switch Network (Arista Networks):</a:t>
            </a:r>
          </a:p>
          <a:p>
            <a:pPr marL="749898" lvl="1" indent="-292698"/>
            <a:r>
              <a:rPr lang="en-US" dirty="0">
                <a:solidFill>
                  <a:schemeClr val="tx1"/>
                </a:solidFill>
              </a:rPr>
              <a:t>Big Cloud Fabric / Big Monitoring </a:t>
            </a:r>
            <a:r>
              <a:rPr lang="en-US" dirty="0" err="1">
                <a:solidFill>
                  <a:schemeClr val="tx1"/>
                </a:solidFill>
              </a:rPr>
              <a:t>Fabirc</a:t>
            </a:r>
            <a:endParaRPr lang="en-US" dirty="0">
              <a:solidFill>
                <a:schemeClr val="tx1"/>
              </a:solidFill>
            </a:endParaRPr>
          </a:p>
          <a:p>
            <a:pPr marL="292698" indent="-292698"/>
            <a:r>
              <a:rPr lang="en-US" dirty="0" err="1">
                <a:solidFill>
                  <a:schemeClr val="tx1"/>
                </a:solidFill>
              </a:rPr>
              <a:t>OpenDaylight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8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5;p55">
            <a:extLst>
              <a:ext uri="{FF2B5EF4-FFF2-40B4-BE49-F238E27FC236}">
                <a16:creationId xmlns:a16="http://schemas.microsoft.com/office/drawing/2014/main" id="{094A4D85-A171-8241-B769-B1E5AC79C7E8}"/>
              </a:ext>
            </a:extLst>
          </p:cNvPr>
          <p:cNvSpPr txBox="1">
            <a:spLocks/>
          </p:cNvSpPr>
          <p:nvPr/>
        </p:nvSpPr>
        <p:spPr>
          <a:xfrm>
            <a:off x="1772355" y="159879"/>
            <a:ext cx="7840541" cy="1478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lt1"/>
              </a:buClr>
              <a:buSzPts val="4500"/>
              <a:buFontTx/>
            </a:pPr>
            <a:r>
              <a:rPr lang="en-US" sz="3200" dirty="0"/>
              <a:t>Cisco </a:t>
            </a:r>
            <a:r>
              <a:rPr lang="en-US" sz="3200" dirty="0" err="1"/>
              <a:t>meraki</a:t>
            </a:r>
            <a:r>
              <a:rPr lang="en-US" sz="3200" dirty="0"/>
              <a:t>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1B0EB-7062-7C41-9365-18F6CBE03AAB}"/>
              </a:ext>
            </a:extLst>
          </p:cNvPr>
          <p:cNvSpPr/>
          <p:nvPr/>
        </p:nvSpPr>
        <p:spPr>
          <a:xfrm>
            <a:off x="1772355" y="1333649"/>
            <a:ext cx="9087556" cy="505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# Step 1. Retrieves an organization's ID from Meraki dashboard API based on organization name</a:t>
            </a:r>
          </a:p>
          <a:p>
            <a:r>
              <a:rPr lang="en-US" dirty="0">
                <a:solidFill>
                  <a:schemeClr val="tx1"/>
                </a:solidFill>
              </a:rPr>
              <a:t>def </a:t>
            </a:r>
            <a:r>
              <a:rPr lang="en-US" dirty="0" err="1">
                <a:solidFill>
                  <a:schemeClr val="tx1"/>
                </a:solidFill>
              </a:rPr>
              <a:t>get_org_id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, headers, name):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org_list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requests.get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 + '/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/v0/organizations', headers=headers).json()</a:t>
            </a:r>
          </a:p>
          <a:p>
            <a:r>
              <a:rPr lang="en-US" dirty="0">
                <a:solidFill>
                  <a:schemeClr val="tx1"/>
                </a:solidFill>
              </a:rPr>
              <a:t>    for org in </a:t>
            </a:r>
            <a:r>
              <a:rPr lang="en-US" dirty="0" err="1">
                <a:solidFill>
                  <a:schemeClr val="tx1"/>
                </a:solidFill>
              </a:rPr>
              <a:t>org_list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  if org['name'] == name: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return org['id']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 Step 2. retrieves organization inventory based on ID</a:t>
            </a:r>
          </a:p>
          <a:p>
            <a:r>
              <a:rPr lang="en-US" dirty="0">
                <a:solidFill>
                  <a:schemeClr val="tx1"/>
                </a:solidFill>
              </a:rPr>
              <a:t>def </a:t>
            </a:r>
            <a:r>
              <a:rPr lang="en-US" dirty="0" err="1">
                <a:solidFill>
                  <a:schemeClr val="tx1"/>
                </a:solidFill>
              </a:rPr>
              <a:t>get_inventory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, headers, </a:t>
            </a:r>
            <a:r>
              <a:rPr lang="en-US" dirty="0" err="1">
                <a:solidFill>
                  <a:schemeClr val="tx1"/>
                </a:solidFill>
              </a:rPr>
              <a:t>org_id</a:t>
            </a:r>
            <a:r>
              <a:rPr lang="en-US" dirty="0">
                <a:solidFill>
                  <a:schemeClr val="tx1"/>
                </a:solidFill>
              </a:rPr>
              <a:t>):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inventory_list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requests.get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 + '/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/v0/organizations/' + </a:t>
            </a:r>
            <a:r>
              <a:rPr lang="en-US" dirty="0" err="1">
                <a:solidFill>
                  <a:schemeClr val="tx1"/>
                </a:solidFill>
              </a:rPr>
              <a:t>org_id</a:t>
            </a:r>
            <a:r>
              <a:rPr lang="en-US" dirty="0">
                <a:solidFill>
                  <a:schemeClr val="tx1"/>
                </a:solidFill>
              </a:rPr>
              <a:t>  + '/inventory',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                headers=headers).json()</a:t>
            </a:r>
          </a:p>
          <a:p>
            <a:r>
              <a:rPr lang="en-US" dirty="0">
                <a:solidFill>
                  <a:schemeClr val="tx1"/>
                </a:solidFill>
              </a:rPr>
              <a:t>    return </a:t>
            </a:r>
            <a:r>
              <a:rPr lang="en-US" dirty="0" err="1">
                <a:solidFill>
                  <a:schemeClr val="tx1"/>
                </a:solidFill>
              </a:rPr>
              <a:t>inventory_list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myheaders</a:t>
            </a:r>
            <a:r>
              <a:rPr lang="en-US" dirty="0">
                <a:solidFill>
                  <a:schemeClr val="tx1"/>
                </a:solidFill>
              </a:rPr>
              <a:t>={'X-Cisco-Meraki-API-Key': ‘&lt;my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key&gt;'}</a:t>
            </a:r>
          </a:p>
          <a:p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 = 'https://</a:t>
            </a:r>
            <a:r>
              <a:rPr lang="en-US" dirty="0" err="1">
                <a:solidFill>
                  <a:schemeClr val="tx1"/>
                </a:solidFill>
              </a:rPr>
              <a:t>dashboard.meraki.com</a:t>
            </a:r>
            <a:r>
              <a:rPr lang="en-US" dirty="0">
                <a:solidFill>
                  <a:schemeClr val="tx1"/>
                </a:solidFill>
              </a:rPr>
              <a:t>'</a:t>
            </a:r>
          </a:p>
          <a:p>
            <a:r>
              <a:rPr lang="en-US" dirty="0" err="1">
                <a:solidFill>
                  <a:schemeClr val="tx1"/>
                </a:solidFill>
              </a:rPr>
              <a:t>org_name</a:t>
            </a:r>
            <a:r>
              <a:rPr lang="en-US" dirty="0">
                <a:solidFill>
                  <a:schemeClr val="tx1"/>
                </a:solidFill>
              </a:rPr>
              <a:t> = '</a:t>
            </a:r>
            <a:r>
              <a:rPr lang="en-US" dirty="0" err="1">
                <a:solidFill>
                  <a:schemeClr val="tx1"/>
                </a:solidFill>
              </a:rPr>
              <a:t>DevNet</a:t>
            </a:r>
            <a:r>
              <a:rPr lang="en-US" dirty="0">
                <a:solidFill>
                  <a:schemeClr val="tx1"/>
                </a:solidFill>
              </a:rPr>
              <a:t> Sandbox'</a:t>
            </a:r>
          </a:p>
          <a:p>
            <a:r>
              <a:rPr lang="en-US" dirty="0" err="1">
                <a:solidFill>
                  <a:schemeClr val="tx1"/>
                </a:solidFill>
              </a:rPr>
              <a:t>org_id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get_org_id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myheaders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org_name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inventory_list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get_inventory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url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myheaders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org_id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 Step 3. print out the inventory list and write it to a file named </a:t>
            </a:r>
            <a:r>
              <a:rPr lang="en-US" dirty="0" err="1">
                <a:solidFill>
                  <a:schemeClr val="tx1"/>
                </a:solidFill>
              </a:rPr>
              <a:t>inventory_list.txt</a:t>
            </a:r>
            <a:r>
              <a:rPr lang="en-US" dirty="0">
                <a:solidFill>
                  <a:schemeClr val="tx1"/>
                </a:solidFill>
              </a:rPr>
              <a:t> with</a:t>
            </a:r>
          </a:p>
          <a:p>
            <a:r>
              <a:rPr lang="en-US" dirty="0">
                <a:solidFill>
                  <a:schemeClr val="tx1"/>
                </a:solidFill>
              </a:rPr>
              <a:t># one item per line</a:t>
            </a:r>
          </a:p>
          <a:p>
            <a:r>
              <a:rPr lang="en-US" dirty="0" err="1">
                <a:solidFill>
                  <a:schemeClr val="tx1"/>
                </a:solidFill>
              </a:rPr>
              <a:t>pprint.pprint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inventory_list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38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9" name="Google Shape;235;p55">
            <a:extLst>
              <a:ext uri="{FF2B5EF4-FFF2-40B4-BE49-F238E27FC236}">
                <a16:creationId xmlns:a16="http://schemas.microsoft.com/office/drawing/2014/main" id="{5477DF09-2F6E-DF4D-9632-261473BC2DCE}"/>
              </a:ext>
            </a:extLst>
          </p:cNvPr>
          <p:cNvSpPr txBox="1">
            <a:spLocks/>
          </p:cNvSpPr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chemeClr val="lt1"/>
              </a:buClr>
              <a:buSzPts val="4500"/>
            </a:pPr>
            <a:r>
              <a:rPr lang="en-US" sz="4800" dirty="0"/>
              <a:t>Edge compute</a:t>
            </a:r>
          </a:p>
        </p:txBody>
      </p:sp>
      <p:sp>
        <p:nvSpPr>
          <p:cNvPr id="112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tadium full of people&#10;&#10;Description automatically generated">
            <a:extLst>
              <a:ext uri="{FF2B5EF4-FFF2-40B4-BE49-F238E27FC236}">
                <a16:creationId xmlns:a16="http://schemas.microsoft.com/office/drawing/2014/main" id="{3C132497-DE58-454B-9655-DCABBA83A1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4" r="1" b="16917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20C9E-19DA-5B48-BCB6-577D8ED43DF6}"/>
              </a:ext>
            </a:extLst>
          </p:cNvPr>
          <p:cNvSpPr txBox="1"/>
          <p:nvPr/>
        </p:nvSpPr>
        <p:spPr>
          <a:xfrm>
            <a:off x="6624938" y="3934113"/>
            <a:ext cx="4615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en.wikipedia.org</a:t>
            </a:r>
            <a:r>
              <a:rPr lang="en-US" dirty="0"/>
              <a:t>/wiki/Levi%27s_Stadium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A3E1A-9E67-524A-B312-617F44F9B266}"/>
              </a:ext>
            </a:extLst>
          </p:cNvPr>
          <p:cNvSpPr txBox="1"/>
          <p:nvPr/>
        </p:nvSpPr>
        <p:spPr>
          <a:xfrm>
            <a:off x="666751" y="6015062"/>
            <a:ext cx="1118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Reference: https://</a:t>
            </a:r>
            <a:r>
              <a:rPr lang="en-US" sz="1800" dirty="0" err="1">
                <a:solidFill>
                  <a:schemeClr val="tx1"/>
                </a:solidFill>
              </a:rPr>
              <a:t>www.cisco.com</a:t>
            </a:r>
            <a:r>
              <a:rPr lang="en-US" sz="1800" dirty="0">
                <a:solidFill>
                  <a:schemeClr val="tx1"/>
                </a:solidFill>
              </a:rPr>
              <a:t>/c/</a:t>
            </a:r>
            <a:r>
              <a:rPr lang="en-US" sz="1800" dirty="0" err="1">
                <a:solidFill>
                  <a:schemeClr val="tx1"/>
                </a:solidFill>
              </a:rPr>
              <a:t>en</a:t>
            </a:r>
            <a:r>
              <a:rPr lang="en-US" sz="1800" dirty="0">
                <a:solidFill>
                  <a:schemeClr val="tx1"/>
                </a:solidFill>
              </a:rPr>
              <a:t>/us/solutions/industries/sports-entertainment/connected-</a:t>
            </a:r>
            <a:r>
              <a:rPr lang="en-US" sz="1800" dirty="0" err="1">
                <a:solidFill>
                  <a:schemeClr val="tx1"/>
                </a:solidFill>
              </a:rPr>
              <a:t>stadium.html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4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7690071" cy="1478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4500"/>
            </a:pPr>
            <a:r>
              <a:rPr lang="en-US" sz="3200" dirty="0"/>
              <a:t>Network Automation frameworks</a:t>
            </a:r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92698" lvl="0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Ansible (Python-based, non-agent, idempotent,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declaritive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US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9898" lvl="1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Others: Salt, Puppet, Chef</a:t>
            </a:r>
          </a:p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Supported by most vendors: Cisco NSO / ACI /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Viptella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Juniper, Arista etc. </a:t>
            </a:r>
          </a:p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Uses YAML, Jinja2, etc.</a:t>
            </a:r>
            <a:endParaRPr lang="en-US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DF769-6D98-DA47-AD3A-142046EF5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51" y="2322156"/>
            <a:ext cx="5480046" cy="323322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56E01B-025D-B240-9C67-ED3F4E546B82}"/>
              </a:ext>
            </a:extLst>
          </p:cNvPr>
          <p:cNvSpPr txBox="1"/>
          <p:nvPr/>
        </p:nvSpPr>
        <p:spPr>
          <a:xfrm>
            <a:off x="6205698" y="5837463"/>
            <a:ext cx="5695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https://www.jetbrains.com/lp/python-developers-survey-2019/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5;p55">
            <a:extLst>
              <a:ext uri="{FF2B5EF4-FFF2-40B4-BE49-F238E27FC236}">
                <a16:creationId xmlns:a16="http://schemas.microsoft.com/office/drawing/2014/main" id="{ED06D4F8-D889-184B-A25C-DDD358B9EF19}"/>
              </a:ext>
            </a:extLst>
          </p:cNvPr>
          <p:cNvSpPr txBox="1">
            <a:spLocks/>
          </p:cNvSpPr>
          <p:nvPr/>
        </p:nvSpPr>
        <p:spPr>
          <a:xfrm>
            <a:off x="1310746" y="381451"/>
            <a:ext cx="4277254" cy="108610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lt1"/>
              </a:buClr>
              <a:buSzPts val="4500"/>
              <a:buFontTx/>
            </a:pPr>
            <a:r>
              <a:rPr lang="en-US" sz="3200" dirty="0"/>
              <a:t>Ansible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74835-7A9F-8C4D-9268-4B4574F7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31" y="3284540"/>
            <a:ext cx="6403611" cy="292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BC4C5-BBB2-9B4A-B997-6C4DBA4D7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746" y="2085193"/>
            <a:ext cx="2606073" cy="1225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BA618-D335-8C44-BE33-D735BCE4A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389" y="4090106"/>
            <a:ext cx="3962400" cy="212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12AC8-B2D3-8A4A-9CA2-43C166A2BED9}"/>
              </a:ext>
            </a:extLst>
          </p:cNvPr>
          <p:cNvSpPr txBox="1"/>
          <p:nvPr/>
        </p:nvSpPr>
        <p:spPr>
          <a:xfrm>
            <a:off x="1310746" y="1703540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1. Hosts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FA623-BFC5-7B45-93C5-EC09C8DF00A3}"/>
              </a:ext>
            </a:extLst>
          </p:cNvPr>
          <p:cNvSpPr txBox="1"/>
          <p:nvPr/>
        </p:nvSpPr>
        <p:spPr>
          <a:xfrm>
            <a:off x="1310746" y="3660137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2. Host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CB234-F0B5-5D4C-8496-F02823049C14}"/>
              </a:ext>
            </a:extLst>
          </p:cNvPr>
          <p:cNvSpPr txBox="1"/>
          <p:nvPr/>
        </p:nvSpPr>
        <p:spPr>
          <a:xfrm>
            <a:off x="5535590" y="2849362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3. Playbook</a:t>
            </a:r>
          </a:p>
        </p:txBody>
      </p:sp>
    </p:spTree>
    <p:extLst>
      <p:ext uri="{BB962C8B-B14F-4D97-AF65-F5344CB8AC3E}">
        <p14:creationId xmlns:p14="http://schemas.microsoft.com/office/powerpoint/2010/main" val="1628431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2EEA7F3-64E0-47B1-9B06-0677EA6FD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8" name="Rectangle 137">
              <a:extLst>
                <a:ext uri="{FF2B5EF4-FFF2-40B4-BE49-F238E27FC236}">
                  <a16:creationId xmlns:a16="http://schemas.microsoft.com/office/drawing/2014/main" id="{F0787433-E8FF-45C5-A1C3-70BC1491B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A649E977-62EB-4D2F-9AF9-947B5E73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2" name="Google Shape;202;p49"/>
          <p:cNvSpPr txBox="1">
            <a:spLocks noGrp="1"/>
          </p:cNvSpPr>
          <p:nvPr>
            <p:ph type="title"/>
          </p:nvPr>
        </p:nvSpPr>
        <p:spPr>
          <a:xfrm>
            <a:off x="1143000" y="1003300"/>
            <a:ext cx="7035800" cy="170497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6900"/>
            </a:pPr>
            <a:r>
              <a:rPr lang="en-US" sz="6600" dirty="0"/>
              <a:t>Demonstration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17F06-4660-4248-8D4B-D6B29D1C247A}"/>
              </a:ext>
            </a:extLst>
          </p:cNvPr>
          <p:cNvSpPr txBox="1"/>
          <p:nvPr/>
        </p:nvSpPr>
        <p:spPr>
          <a:xfrm>
            <a:off x="1143000" y="3112513"/>
            <a:ext cx="10423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GitHub Repository: </a:t>
            </a:r>
          </a:p>
          <a:p>
            <a:r>
              <a:rPr lang="en-US" sz="2400" dirty="0">
                <a:hlinkClick r:id="rId5"/>
              </a:rPr>
              <a:t>https://github.com/ericchou1/pycontw2020-network-automation-with-python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088897" y="615174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</a:pPr>
            <a:r>
              <a:rPr lang="en-US" dirty="0"/>
              <a:t>Additional resources</a:t>
            </a:r>
            <a:endParaRPr dirty="0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088897" y="1722255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698" indent="-292698"/>
            <a:r>
              <a:rPr lang="en-US" sz="2200" dirty="0">
                <a:solidFill>
                  <a:schemeClr val="tx1"/>
                </a:solidFill>
              </a:rPr>
              <a:t>Cisco </a:t>
            </a:r>
            <a:r>
              <a:rPr lang="en-US" sz="2200" dirty="0" err="1">
                <a:solidFill>
                  <a:schemeClr val="tx1"/>
                </a:solidFill>
              </a:rPr>
              <a:t>DevNet</a:t>
            </a:r>
            <a:r>
              <a:rPr lang="en-US" sz="2200" dirty="0">
                <a:solidFill>
                  <a:schemeClr val="tx1"/>
                </a:solidFill>
              </a:rPr>
              <a:t>: </a:t>
            </a:r>
            <a:r>
              <a:rPr lang="en-US" sz="2200" dirty="0">
                <a:hlinkClick r:id="rId3"/>
              </a:rPr>
              <a:t>https://developer.cisco.com/</a:t>
            </a:r>
            <a:endParaRPr lang="en-US" sz="2200" dirty="0"/>
          </a:p>
          <a:p>
            <a:pPr marL="292698" indent="-292698"/>
            <a:r>
              <a:rPr lang="en-US" sz="2200" dirty="0">
                <a:solidFill>
                  <a:schemeClr val="tx1"/>
                </a:solidFill>
              </a:rPr>
              <a:t>Juniper: </a:t>
            </a:r>
            <a:r>
              <a:rPr lang="en-US" sz="2200" dirty="0">
                <a:hlinkClick r:id="rId4"/>
              </a:rPr>
              <a:t>https://www.juniper.net/us/en/solutions/automation/</a:t>
            </a:r>
            <a:endParaRPr lang="en-US" sz="2200" dirty="0"/>
          </a:p>
          <a:p>
            <a:pPr marL="292698" indent="-292698"/>
            <a:r>
              <a:rPr lang="en-US" sz="2200" dirty="0">
                <a:solidFill>
                  <a:schemeClr val="tx1"/>
                </a:solidFill>
              </a:rPr>
              <a:t>Arista: </a:t>
            </a:r>
            <a:r>
              <a:rPr lang="en-US" sz="2200" dirty="0">
                <a:hlinkClick r:id="rId5"/>
              </a:rPr>
              <a:t>https://www.arista.com/en/products/network-data-center-automation</a:t>
            </a:r>
            <a:endParaRPr lang="en-US" sz="2200" dirty="0"/>
          </a:p>
          <a:p>
            <a:pPr marL="292698" indent="-292698"/>
            <a:r>
              <a:rPr lang="en-US" sz="2200" dirty="0">
                <a:solidFill>
                  <a:schemeClr val="tx1"/>
                </a:solidFill>
              </a:rPr>
              <a:t>Ansible for Network Automation:</a:t>
            </a:r>
          </a:p>
          <a:p>
            <a:pPr marL="0" indent="0">
              <a:buNone/>
            </a:pPr>
            <a:r>
              <a:rPr lang="en-US" sz="2200" dirty="0">
                <a:hlinkClick r:id="rId6"/>
              </a:rPr>
              <a:t>https://docs.ansible.com/ansible/latest/network/index.html</a:t>
            </a:r>
            <a:endParaRPr lang="en-US" sz="2200" dirty="0"/>
          </a:p>
          <a:p>
            <a:pPr marL="342900" indent="-342900"/>
            <a:r>
              <a:rPr lang="en-US" sz="2200" dirty="0">
                <a:solidFill>
                  <a:schemeClr val="tx1"/>
                </a:solidFill>
              </a:rPr>
              <a:t>YANG Model: </a:t>
            </a:r>
            <a:r>
              <a:rPr lang="en-US" sz="2200" dirty="0">
                <a:hlinkClick r:id="rId7"/>
              </a:rPr>
              <a:t>http://www.yang-central.org/</a:t>
            </a:r>
            <a:endParaRPr lang="en-US" sz="2200" dirty="0"/>
          </a:p>
          <a:p>
            <a:pPr marL="342900" indent="-342900"/>
            <a:r>
              <a:rPr lang="en-US" sz="2200" dirty="0">
                <a:solidFill>
                  <a:schemeClr val="tx1"/>
                </a:solidFill>
              </a:rPr>
              <a:t>Python x Network </a:t>
            </a:r>
            <a:r>
              <a:rPr lang="en-US" sz="2200" dirty="0" err="1">
                <a:solidFill>
                  <a:schemeClr val="tx1"/>
                </a:solidFill>
              </a:rPr>
              <a:t>一拍即合</a:t>
            </a:r>
            <a:r>
              <a:rPr lang="en-US" sz="2200" dirty="0">
                <a:solidFill>
                  <a:schemeClr val="tx1"/>
                </a:solidFill>
              </a:rPr>
              <a:t>(</a:t>
            </a:r>
            <a:r>
              <a:rPr lang="en-US" sz="2200" dirty="0">
                <a:solidFill>
                  <a:schemeClr val="tx1"/>
                </a:solidFill>
                <a:hlinkClick r:id="rId8"/>
              </a:rPr>
              <a:t>https://www.tenlong.com.tw/products/9789864345021?list_name=b-r30-zh_tw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26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088897" y="615174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</a:pPr>
            <a:r>
              <a:rPr lang="en-US" dirty="0"/>
              <a:t>Recommendations</a:t>
            </a:r>
            <a:endParaRPr dirty="0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088897" y="1722255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698" indent="-292698"/>
            <a:r>
              <a:rPr lang="en-US" dirty="0">
                <a:solidFill>
                  <a:schemeClr val="tx1"/>
                </a:solidFill>
              </a:rPr>
              <a:t>Start with device level management</a:t>
            </a:r>
          </a:p>
          <a:p>
            <a:pPr marL="292698" indent="-292698"/>
            <a:r>
              <a:rPr lang="en-US" dirty="0">
                <a:solidFill>
                  <a:schemeClr val="tx1"/>
                </a:solidFill>
              </a:rPr>
              <a:t>Lab with EVE-NG, GNS3, VIRL, </a:t>
            </a:r>
            <a:r>
              <a:rPr lang="en-US" dirty="0" err="1">
                <a:solidFill>
                  <a:schemeClr val="tx1"/>
                </a:solidFill>
              </a:rPr>
              <a:t>DevNet</a:t>
            </a:r>
            <a:endParaRPr lang="en-US" dirty="0">
              <a:solidFill>
                <a:schemeClr val="tx1"/>
              </a:solidFill>
            </a:endParaRPr>
          </a:p>
          <a:p>
            <a:pPr marL="292698" indent="-292698"/>
            <a:r>
              <a:rPr lang="en-US" dirty="0">
                <a:solidFill>
                  <a:schemeClr val="tx1"/>
                </a:solidFill>
              </a:rPr>
              <a:t>Controller-based solution if applicable</a:t>
            </a:r>
          </a:p>
          <a:p>
            <a:pPr marL="292698" indent="-292698"/>
            <a:r>
              <a:rPr lang="en-US" dirty="0">
                <a:solidFill>
                  <a:schemeClr val="tx1"/>
                </a:solidFill>
              </a:rPr>
              <a:t>Prefer open source projects over vendor-supplied SDK</a:t>
            </a:r>
          </a:p>
          <a:p>
            <a:pPr marL="749898" lvl="1" indent="-292698"/>
            <a:r>
              <a:rPr lang="en-US" dirty="0">
                <a:solidFill>
                  <a:schemeClr val="tx1"/>
                </a:solidFill>
              </a:rPr>
              <a:t>Ansible</a:t>
            </a:r>
          </a:p>
          <a:p>
            <a:pPr marL="749898" lvl="1" indent="-292698"/>
            <a:r>
              <a:rPr lang="en-US" dirty="0" err="1">
                <a:solidFill>
                  <a:schemeClr val="tx1"/>
                </a:solidFill>
              </a:rPr>
              <a:t>Nornir</a:t>
            </a:r>
            <a:endParaRPr lang="en-US" dirty="0">
              <a:solidFill>
                <a:schemeClr val="tx1"/>
              </a:solidFill>
            </a:endParaRPr>
          </a:p>
          <a:p>
            <a:pPr marL="292698" indent="-292698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/>
              <a:t>“It was the best of times, it was the worse of times, it was the age of wisdom, it was the age of foolishness.”</a:t>
            </a:r>
            <a:endParaRPr dirty="0"/>
          </a:p>
        </p:txBody>
      </p:sp>
      <p:sp>
        <p:nvSpPr>
          <p:cNvPr id="224" name="Google Shape;224;p5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/>
              <a:t>– Charles Dickens, A Tale of Two Cities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/>
              <a:t>“It was the best of times, it was the worse of times, it was the age of wisdom, it was the age of foolishness.”</a:t>
            </a:r>
            <a:endParaRPr dirty="0"/>
          </a:p>
        </p:txBody>
      </p:sp>
      <p:sp>
        <p:nvSpPr>
          <p:cNvPr id="224" name="Google Shape;224;p5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/>
              <a:t>– Charles Dickens, A Tale of Two Cities</a:t>
            </a:r>
          </a:p>
        </p:txBody>
      </p:sp>
    </p:spTree>
    <p:extLst>
      <p:ext uri="{BB962C8B-B14F-4D97-AF65-F5344CB8AC3E}">
        <p14:creationId xmlns:p14="http://schemas.microsoft.com/office/powerpoint/2010/main" val="92810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 txBox="1">
            <a:spLocks noGrp="1"/>
          </p:cNvSpPr>
          <p:nvPr>
            <p:ph type="body" idx="1"/>
          </p:nvPr>
        </p:nvSpPr>
        <p:spPr>
          <a:xfrm>
            <a:off x="2524986" y="1189684"/>
            <a:ext cx="7142028" cy="41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/>
              <a:t>Twitter: </a:t>
            </a:r>
            <a:r>
              <a:rPr lang="en-US" dirty="0">
                <a:solidFill>
                  <a:srgbClr val="FFFF00"/>
                </a:solidFill>
              </a:rPr>
              <a:t>@</a:t>
            </a:r>
            <a:r>
              <a:rPr lang="en-US" dirty="0" err="1">
                <a:solidFill>
                  <a:srgbClr val="FFFF00"/>
                </a:solidFill>
              </a:rPr>
              <a:t>ericchou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0"/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https://www.linkedin.com/in/choueric/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>
            <a:spLocks noGrp="1"/>
          </p:cNvSpPr>
          <p:nvPr>
            <p:ph type="title"/>
          </p:nvPr>
        </p:nvSpPr>
        <p:spPr>
          <a:xfrm>
            <a:off x="2578100" y="2847634"/>
            <a:ext cx="7035800" cy="116273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6900"/>
            </a:pPr>
            <a:r>
              <a:rPr lang="en-US" sz="66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21885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4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86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8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9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0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1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2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3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4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5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6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4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4500"/>
            </a:pPr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D70F03-3E25-A741-86E5-6F8AFB351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60" y="2212856"/>
            <a:ext cx="1427995" cy="1997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A291A11-DE54-4D47-A911-1A2FD15530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36" r="22983" b="-3"/>
          <a:stretch/>
        </p:blipFill>
        <p:spPr>
          <a:xfrm>
            <a:off x="1368452" y="4444282"/>
            <a:ext cx="1385001" cy="195723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2994051" y="1957267"/>
            <a:ext cx="7068803" cy="426414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 years of experience in network engineering</a:t>
            </a:r>
          </a:p>
          <a:p>
            <a:pPr marL="749898" lvl="1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provider, equipment vendor, enterprise, cloud provider, etc. </a:t>
            </a:r>
          </a:p>
          <a:p>
            <a:pPr marL="749898" lvl="1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Ex-Amazonian, Ex-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Microsoftee</a:t>
            </a: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9898" lvl="1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A10 Networks: Security Research Team</a:t>
            </a:r>
          </a:p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 of ‘Mastering Python Networking’ (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Packt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Publishing)</a:t>
            </a:r>
          </a:p>
          <a:p>
            <a:pPr marL="749898" lvl="1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x Network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一拍即合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博碩文化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31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8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40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EAC88772-6DB3-49EC-9C8A-A0B46ACE3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8194878" y="1065955"/>
            <a:ext cx="2851413" cy="481731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4500"/>
            </a:pPr>
            <a:r>
              <a:rPr lang="en-US" dirty="0"/>
              <a:t>Topics for today</a:t>
            </a:r>
            <a:endParaRPr lang="en-US"/>
          </a:p>
        </p:txBody>
      </p:sp>
      <p:sp>
        <p:nvSpPr>
          <p:cNvPr id="158" name="Round Diagonal Corner Rectangle 6">
            <a:extLst>
              <a:ext uri="{FF2B5EF4-FFF2-40B4-BE49-F238E27FC236}">
                <a16:creationId xmlns:a16="http://schemas.microsoft.com/office/drawing/2014/main" id="{17A3DD84-FAA5-438A-8462-D1E01EA0D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551410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 w="19050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141412" y="1065955"/>
            <a:ext cx="5749774" cy="472524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did we get here? </a:t>
            </a:r>
          </a:p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does Python fit in?</a:t>
            </a:r>
          </a:p>
          <a:p>
            <a:pPr marL="292698" marR="0" lvl="0" indent="-2286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 State of Network Automation </a:t>
            </a:r>
          </a:p>
          <a:p>
            <a:pPr marL="292698" indent="-2286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Recommendations 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6640D31-0CFD-4B3F-AE95-530AA5174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2562" y="0"/>
            <a:ext cx="0" cy="68580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  <a:alpha val="60000"/>
              </a:schemeClr>
            </a:solidFill>
          </a:ln>
          <a:effectLst>
            <a:outerShdw blurRad="88900" dist="381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088897" y="615174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</a:pPr>
            <a:r>
              <a:rPr lang="en-US" dirty="0"/>
              <a:t>Traditional networking</a:t>
            </a:r>
            <a:endParaRPr dirty="0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938426" y="2104220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Distributed, non-central governing body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Started by US military for distribution of assets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Different forward / return path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Each node needs to be individually managed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Combined control and data plane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Single vendor, closed sourced for a long time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Isolated, domain-specific knowledge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(CLI Monkey)</a:t>
            </a:r>
            <a:endParaRPr lang="en-US" dirty="0">
              <a:solidFill>
                <a:schemeClr val="tx1"/>
              </a:solidFill>
            </a:endParaRP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7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389E5-A95A-7D49-8759-2372B34F5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45" y="0"/>
            <a:ext cx="8567114" cy="6411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672E3-E2FA-6841-99D8-CF2DAFDBF94C}"/>
              </a:ext>
            </a:extLst>
          </p:cNvPr>
          <p:cNvSpPr txBox="1"/>
          <p:nvPr/>
        </p:nvSpPr>
        <p:spPr>
          <a:xfrm>
            <a:off x="1812443" y="6549769"/>
            <a:ext cx="811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https://bigswitch.com/sites/default/files/presentations/murraydouglasstartuphotseatpanel.pdf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6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</a:pPr>
            <a:r>
              <a:rPr lang="en-US" dirty="0"/>
              <a:t>Reasons for change</a:t>
            </a:r>
            <a:endParaRPr dirty="0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938413" y="1284732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Software-Defined Networking (Ex. OpenFlow, </a:t>
            </a:r>
            <a:r>
              <a:rPr lang="en-US" dirty="0" err="1">
                <a:solidFill>
                  <a:schemeClr val="tx1"/>
                </a:solidFill>
              </a:rPr>
              <a:t>OpenDaylight</a:t>
            </a:r>
            <a:r>
              <a:rPr lang="en-US" dirty="0">
                <a:solidFill>
                  <a:schemeClr val="tx1"/>
                </a:solidFill>
              </a:rPr>
              <a:t>, SD-WAN)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Controller-based networking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Network Virtualization (NFV, Ex. Overlay </a:t>
            </a:r>
            <a:r>
              <a:rPr lang="en-US" dirty="0" err="1">
                <a:solidFill>
                  <a:schemeClr val="tx1"/>
                </a:solidFill>
              </a:rPr>
              <a:t>VxLAN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Hyper-scale datacenters (Amazon AWS, Microsoft Azure, Facebook) 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Microsoft </a:t>
            </a:r>
            <a:r>
              <a:rPr lang="en-US" dirty="0" err="1">
                <a:solidFill>
                  <a:schemeClr val="tx1"/>
                </a:solidFill>
              </a:rPr>
              <a:t>SONiC</a:t>
            </a:r>
            <a:r>
              <a:rPr lang="en-US" dirty="0">
                <a:solidFill>
                  <a:schemeClr val="tx1"/>
                </a:solidFill>
              </a:rPr>
              <a:t>, Facebook FBOSS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Customer demand API (Arista, Juniper, Cisco)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5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29" name="Google Shape;229;p54"/>
          <p:cNvSpPr txBox="1"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lt1"/>
              </a:buClr>
              <a:buSzPts val="4500"/>
            </a:pPr>
            <a:r>
              <a:rPr lang="en-US" dirty="0"/>
              <a:t> why python</a:t>
            </a:r>
          </a:p>
        </p:txBody>
      </p:sp>
      <p:sp>
        <p:nvSpPr>
          <p:cNvPr id="230" name="Google Shape;230;p54"/>
          <p:cNvSpPr txBox="1">
            <a:spLocks noGrp="1"/>
          </p:cNvSpPr>
          <p:nvPr>
            <p:ph type="body" idx="1"/>
          </p:nvPr>
        </p:nvSpPr>
        <p:spPr>
          <a:xfrm>
            <a:off x="4540743" y="638649"/>
            <a:ext cx="7034485" cy="437365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92698" lvl="0" indent="-2286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easy to learn – Network Engineers != Developers</a:t>
            </a:r>
          </a:p>
          <a:p>
            <a:pPr marL="749898" lvl="1" indent="-228600">
              <a:lnSpc>
                <a:spcPct val="110000"/>
              </a:lnSpc>
              <a:spcBef>
                <a:spcPts val="0"/>
              </a:spcBef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Python beginner-friendly culture</a:t>
            </a:r>
            <a:r>
              <a:rPr lang="zh-TW" altLang="en-US" sz="1800" dirty="0">
                <a:solidFill>
                  <a:schemeClr val="tx1"/>
                </a:solidFill>
              </a:rPr>
              <a:t>    </a:t>
            </a:r>
            <a:endParaRPr 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92698" lvl="0" indent="-228600">
              <a:lnSpc>
                <a:spcPct val="110000"/>
              </a:lnSpc>
              <a:spcBef>
                <a:spcPts val="2800"/>
              </a:spcBef>
              <a:spcAft>
                <a:spcPts val="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 support：</a:t>
            </a:r>
          </a:p>
          <a:p>
            <a:pPr marL="749898" lvl="1" indent="-228600">
              <a:lnSpc>
                <a:spcPct val="110000"/>
              </a:lnSpc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Onboard Python interpreter (zero-touch provisioning, even-driven scripts, etc.)</a:t>
            </a:r>
          </a:p>
          <a:p>
            <a:pPr marL="749898" lvl="1" indent="-228600">
              <a:lnSpc>
                <a:spcPct val="110000"/>
              </a:lnSpc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SDK</a:t>
            </a:r>
          </a:p>
          <a:p>
            <a:pPr marL="292698" lvl="0" indent="-228600">
              <a:lnSpc>
                <a:spcPct val="110000"/>
              </a:lnSpc>
              <a:spcBef>
                <a:spcPts val="2800"/>
              </a:spcBef>
              <a:spcAft>
                <a:spcPts val="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denominator </a:t>
            </a:r>
          </a:p>
          <a:p>
            <a:pPr marL="292698" lvl="0" indent="-228600">
              <a:lnSpc>
                <a:spcPct val="110000"/>
              </a:lnSpc>
              <a:spcBef>
                <a:spcPts val="2800"/>
              </a:spcBef>
              <a:spcAft>
                <a:spcPts val="0"/>
              </a:spcAft>
              <a:buClr>
                <a:srgbClr val="31323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popularity = large ecosystem, learning resources, etc.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B9520-6645-864E-82A8-162C6F769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37" y="740786"/>
            <a:ext cx="3924524" cy="12166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5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1088897" y="184427"/>
            <a:ext cx="103151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None/>
            </a:pPr>
            <a:r>
              <a:rPr lang="en-US" dirty="0"/>
              <a:t>Device level management</a:t>
            </a:r>
            <a:endParaRPr dirty="0"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088897" y="1509990"/>
            <a:ext cx="10225088" cy="428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Open Source Libraries: </a:t>
            </a:r>
            <a:r>
              <a:rPr lang="en-US" dirty="0" err="1">
                <a:solidFill>
                  <a:schemeClr val="tx1"/>
                </a:solidFill>
              </a:rPr>
              <a:t>Paramiko</a:t>
            </a:r>
            <a:r>
              <a:rPr lang="en-US" dirty="0">
                <a:solidFill>
                  <a:schemeClr val="tx1"/>
                </a:solidFill>
              </a:rPr>
              <a:t>, NAPALM, </a:t>
            </a:r>
            <a:r>
              <a:rPr lang="en-US" dirty="0" err="1">
                <a:solidFill>
                  <a:schemeClr val="tx1"/>
                </a:solidFill>
              </a:rPr>
              <a:t>Netmiko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Nornir</a:t>
            </a:r>
            <a:endParaRPr lang="en-US" dirty="0">
              <a:solidFill>
                <a:schemeClr val="tx1"/>
              </a:solidFill>
            </a:endParaRP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Cisco: IOS, IOS-XR, IOS-XE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Juniper / Arista / F5</a:t>
            </a:r>
          </a:p>
          <a:p>
            <a:pPr marL="292698" marR="0" lvl="0" indent="-292698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313235"/>
              </a:buClr>
              <a:buSzPts val="35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API: 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 err="1">
                <a:solidFill>
                  <a:schemeClr val="tx1"/>
                </a:solidFill>
              </a:rPr>
              <a:t>RESTFul</a:t>
            </a:r>
            <a:r>
              <a:rPr lang="en-US" dirty="0">
                <a:solidFill>
                  <a:schemeClr val="tx1"/>
                </a:solidFill>
              </a:rPr>
              <a:t> API [requests, </a:t>
            </a:r>
            <a:r>
              <a:rPr lang="en-US" dirty="0" err="1">
                <a:solidFill>
                  <a:schemeClr val="tx1"/>
                </a:solidFill>
              </a:rPr>
              <a:t>urllib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NETCONF (RFC 6241) / RESTCONF (RFC 8040) 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XML / JSON [</a:t>
            </a:r>
            <a:r>
              <a:rPr lang="en-US" dirty="0" err="1">
                <a:solidFill>
                  <a:schemeClr val="tx1"/>
                </a:solidFill>
              </a:rPr>
              <a:t>ElementTree</a:t>
            </a:r>
            <a:r>
              <a:rPr lang="en-US" dirty="0">
                <a:solidFill>
                  <a:schemeClr val="tx1"/>
                </a:solidFill>
              </a:rPr>
              <a:t>, JSON]</a:t>
            </a:r>
          </a:p>
          <a:p>
            <a:pPr marL="749898" lvl="1" indent="-292698">
              <a:lnSpc>
                <a:spcPct val="122000"/>
              </a:lnSpc>
              <a:spcBef>
                <a:spcPts val="0"/>
              </a:spcBef>
              <a:buClr>
                <a:srgbClr val="313235"/>
              </a:buClr>
              <a:buSzPts val="3500"/>
            </a:pPr>
            <a:r>
              <a:rPr lang="en-US" dirty="0">
                <a:solidFill>
                  <a:schemeClr val="tx1"/>
                </a:solidFill>
              </a:rPr>
              <a:t>YANG Data Model (RFC 7950) [</a:t>
            </a:r>
            <a:r>
              <a:rPr lang="en-US" dirty="0" err="1">
                <a:solidFill>
                  <a:schemeClr val="tx1"/>
                </a:solidFill>
              </a:rPr>
              <a:t>PyYAML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 marL="292698" indent="-292698"/>
            <a:r>
              <a:rPr lang="en-US" dirty="0">
                <a:solidFill>
                  <a:schemeClr val="tx1"/>
                </a:solidFill>
              </a:rPr>
              <a:t>Onboard management: Python</a:t>
            </a:r>
            <a:r>
              <a:rPr lang="zh-TW" altLang="en-US" dirty="0">
                <a:solidFill>
                  <a:schemeClr val="tx1"/>
                </a:solidFill>
              </a:rPr>
              <a:t> ＋</a:t>
            </a:r>
            <a:r>
              <a:rPr lang="en-US" dirty="0">
                <a:solidFill>
                  <a:schemeClr val="tx1"/>
                </a:solidFill>
              </a:rPr>
              <a:t>Linux</a:t>
            </a:r>
            <a:r>
              <a:rPr lang="zh-TW" altLang="en-US" dirty="0">
                <a:solidFill>
                  <a:schemeClr val="tx1"/>
                </a:solidFill>
              </a:rPr>
              <a:t> ＋</a:t>
            </a:r>
            <a:r>
              <a:rPr lang="en-US" dirty="0">
                <a:solidFill>
                  <a:schemeClr val="tx1"/>
                </a:solidFill>
              </a:rPr>
              <a:t> Container</a:t>
            </a:r>
          </a:p>
          <a:p>
            <a:pPr marL="292698" indent="-292698"/>
            <a:r>
              <a:rPr lang="en-US" dirty="0">
                <a:solidFill>
                  <a:schemeClr val="tx1"/>
                </a:solidFill>
              </a:rPr>
              <a:t>Vendor provided SDK</a:t>
            </a:r>
          </a:p>
        </p:txBody>
      </p:sp>
    </p:spTree>
    <p:extLst>
      <p:ext uri="{BB962C8B-B14F-4D97-AF65-F5344CB8AC3E}">
        <p14:creationId xmlns:p14="http://schemas.microsoft.com/office/powerpoint/2010/main" val="263328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1227</Words>
  <Application>Microsoft Macintosh PowerPoint</Application>
  <PresentationFormat>Widescreen</PresentationFormat>
  <Paragraphs>159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Tw Cen MT</vt:lpstr>
      <vt:lpstr>Calibri</vt:lpstr>
      <vt:lpstr>Source Sans Pro</vt:lpstr>
      <vt:lpstr>Avenir</vt:lpstr>
      <vt:lpstr>Arial</vt:lpstr>
      <vt:lpstr>Circuit</vt:lpstr>
      <vt:lpstr>Network Automation with python</vt:lpstr>
      <vt:lpstr>PowerPoint Presentation</vt:lpstr>
      <vt:lpstr>Who am i?</vt:lpstr>
      <vt:lpstr>Topics for today</vt:lpstr>
      <vt:lpstr>Traditional networking</vt:lpstr>
      <vt:lpstr>PowerPoint Presentation</vt:lpstr>
      <vt:lpstr>Reasons for change</vt:lpstr>
      <vt:lpstr> why python</vt:lpstr>
      <vt:lpstr>Device level management</vt:lpstr>
      <vt:lpstr>PowerPoint Presentation</vt:lpstr>
      <vt:lpstr>PowerPoint Presentation</vt:lpstr>
      <vt:lpstr>Controller-based management</vt:lpstr>
      <vt:lpstr>PowerPoint Presentation</vt:lpstr>
      <vt:lpstr>PowerPoint Presentation</vt:lpstr>
      <vt:lpstr>Network Automation frameworks</vt:lpstr>
      <vt:lpstr>PowerPoint Presentation</vt:lpstr>
      <vt:lpstr>Demonstration</vt:lpstr>
      <vt:lpstr>Additional resources</vt:lpstr>
      <vt:lpstr>Recommendations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Automation with python</dc:title>
  <dc:creator>Eric Chou</dc:creator>
  <cp:lastModifiedBy>Eric Chou</cp:lastModifiedBy>
  <cp:revision>136</cp:revision>
  <cp:lastPrinted>2020-09-05T01:29:27Z</cp:lastPrinted>
  <dcterms:created xsi:type="dcterms:W3CDTF">2020-09-03T00:06:00Z</dcterms:created>
  <dcterms:modified xsi:type="dcterms:W3CDTF">2020-09-06T05:57:58Z</dcterms:modified>
</cp:coreProperties>
</file>